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embeddedFontLst>
    <p:embeddedFont>
      <p:font typeface="Cairo" pitchFamily="2" charset="-78"/>
      <p:regular r:id="rId14"/>
      <p:bold r:id="rId15"/>
    </p:embeddedFont>
    <p:embeddedFont>
      <p:font typeface="Calibri" panose="020F0502020204030204" pitchFamily="34" charset="0"/>
      <p:regular r:id="rId16"/>
      <p:bold r:id="rId17"/>
    </p:embeddedFont>
    <p:embeddedFont>
      <p:font typeface="Tajawal" panose="00000500000000000000" pitchFamily="2" charset="-78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4148A06-7C0D-4A0C-B5FD-1D933E51E300}">
  <a:tblStyle styleId="{74148A06-7C0D-4A0C-B5FD-1D933E51E30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tel:+971566620939" TargetMode="External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@solarixuae.com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E33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38425" y="381000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/>
          <p:nvPr/>
        </p:nvSpPr>
        <p:spPr>
          <a:xfrm>
            <a:off x="1047750" y="1017047"/>
            <a:ext cx="10706100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ar-IQ" sz="7200" b="1" dirty="0">
                <a:solidFill>
                  <a:schemeClr val="bg1">
                    <a:lumMod val="95000"/>
                  </a:schemeClr>
                </a:solidFill>
                <a:effectLst/>
              </a:rPr>
              <a:t>شركة </a:t>
            </a:r>
            <a:r>
              <a:rPr lang="ar-IQ" sz="7200" b="1" dirty="0" err="1">
                <a:solidFill>
                  <a:schemeClr val="bg1">
                    <a:lumMod val="95000"/>
                  </a:schemeClr>
                </a:solidFill>
                <a:effectLst/>
              </a:rPr>
              <a:t>سولريكس</a:t>
            </a:r>
            <a:r>
              <a:rPr lang="ar-IQ" sz="7200" b="1" dirty="0">
                <a:solidFill>
                  <a:schemeClr val="bg1">
                    <a:lumMod val="95000"/>
                  </a:schemeClr>
                </a:solidFill>
                <a:effectLst/>
              </a:rPr>
              <a:t> للتجارة </a:t>
            </a:r>
            <a:r>
              <a:rPr lang="ar-IQ" sz="7200" b="1" dirty="0" err="1">
                <a:solidFill>
                  <a:schemeClr val="bg1">
                    <a:lumMod val="95000"/>
                  </a:schemeClr>
                </a:solidFill>
                <a:effectLst/>
              </a:rPr>
              <a:t>ش.ذ.م.م</a:t>
            </a:r>
            <a:br>
              <a:rPr lang="ar-IQ" sz="7200" b="1" dirty="0">
                <a:solidFill>
                  <a:schemeClr val="bg1">
                    <a:lumMod val="95000"/>
                  </a:schemeClr>
                </a:solidFill>
                <a:effectLst/>
              </a:rPr>
            </a:br>
            <a:r>
              <a:rPr lang="en-US" sz="7200" b="1" dirty="0">
                <a:solidFill>
                  <a:schemeClr val="bg1">
                    <a:lumMod val="95000"/>
                  </a:schemeClr>
                </a:solidFill>
                <a:effectLst/>
                <a:latin typeface="Inter"/>
              </a:rPr>
              <a:t>SOLARIX TRADING L.L.C</a:t>
            </a:r>
            <a:endParaRPr lang="en-US" sz="7200" b="1" dirty="0">
              <a:solidFill>
                <a:schemeClr val="bg1">
                  <a:lumMod val="95000"/>
                </a:schemeClr>
              </a:solidFill>
              <a:effectLst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2325528" y="3226147"/>
            <a:ext cx="7540942" cy="71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F59E0B"/>
                </a:solidFill>
                <a:latin typeface="Cairo"/>
                <a:ea typeface="Cairo"/>
                <a:cs typeface="Cairo"/>
                <a:sym typeface="Cairo"/>
              </a:rPr>
              <a:t>ريادة حلول الطاقة المتجددة والبنية التحتية</a:t>
            </a:r>
            <a:endParaRPr/>
          </a:p>
        </p:txBody>
      </p:sp>
      <p:sp>
        <p:nvSpPr>
          <p:cNvPr id="89" name="Google Shape;89;p13"/>
          <p:cNvSpPr txBox="1"/>
          <p:nvPr/>
        </p:nvSpPr>
        <p:spPr>
          <a:xfrm>
            <a:off x="2286000" y="4131022"/>
            <a:ext cx="7620000" cy="85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CBD5E1"/>
                </a:solidFill>
                <a:latin typeface="Tajawal"/>
                <a:ea typeface="Tajawal"/>
                <a:cs typeface="Tajawal"/>
                <a:sym typeface="Tajawal"/>
              </a:rPr>
              <a:t>نوفر أحدث تقنيات الطاقة الشمسية والمعدات الكهربائية لدعم التحول الطاقي المستدام في المنطقة.</a:t>
            </a:r>
            <a:endParaRPr/>
          </a:p>
        </p:txBody>
      </p:sp>
      <p:sp>
        <p:nvSpPr>
          <p:cNvPr id="90" name="Google Shape;90;p13"/>
          <p:cNvSpPr txBox="1"/>
          <p:nvPr/>
        </p:nvSpPr>
        <p:spPr>
          <a:xfrm>
            <a:off x="571500" y="452437"/>
            <a:ext cx="1924050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SOLARIX TRADING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E33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22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2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91725" y="1424136"/>
            <a:ext cx="676275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2"/>
          <p:cNvSpPr txBox="1"/>
          <p:nvPr/>
        </p:nvSpPr>
        <p:spPr>
          <a:xfrm>
            <a:off x="1295400" y="1424136"/>
            <a:ext cx="9601200" cy="2240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0" i="0" u="none" strike="noStrike" cap="none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"رؤيتنا هي أن نكون المورد الأول لحلول الطاقة والبناء التي تبني غداً أكثر إشراقاً واستدامة."</a:t>
            </a:r>
            <a:endParaRPr/>
          </a:p>
        </p:txBody>
      </p:sp>
      <p:sp>
        <p:nvSpPr>
          <p:cNvPr id="235" name="Google Shape;235;p22"/>
          <p:cNvSpPr/>
          <p:nvPr/>
        </p:nvSpPr>
        <p:spPr>
          <a:xfrm>
            <a:off x="5619750" y="4045148"/>
            <a:ext cx="952500" cy="47625"/>
          </a:xfrm>
          <a:prstGeom prst="rect">
            <a:avLst/>
          </a:prstGeom>
          <a:solidFill>
            <a:srgbClr val="F59E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22"/>
          <p:cNvSpPr txBox="1"/>
          <p:nvPr/>
        </p:nvSpPr>
        <p:spPr>
          <a:xfrm>
            <a:off x="1524000" y="4740473"/>
            <a:ext cx="9144000" cy="426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F59E0B"/>
                </a:solidFill>
                <a:latin typeface="Tajawal"/>
                <a:ea typeface="Tajawal"/>
                <a:cs typeface="Tajawal"/>
                <a:sym typeface="Tajawal"/>
              </a:rPr>
              <a:t>سولاريكس للتجارة ش.ذ.م.م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E33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2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43712" y="1407765"/>
            <a:ext cx="5715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3"/>
          <p:cNvSpPr txBox="1"/>
          <p:nvPr/>
        </p:nvSpPr>
        <p:spPr>
          <a:xfrm>
            <a:off x="4776787" y="1479202"/>
            <a:ext cx="1924050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SOLARIX TRADING</a:t>
            </a:r>
            <a:endParaRPr/>
          </a:p>
        </p:txBody>
      </p:sp>
      <p:pic>
        <p:nvPicPr>
          <p:cNvPr id="244" name="Google Shape;244;p23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29750" y="4973835"/>
            <a:ext cx="285750" cy="28575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3"/>
          <p:cNvSpPr txBox="1"/>
          <p:nvPr/>
        </p:nvSpPr>
        <p:spPr>
          <a:xfrm>
            <a:off x="6700837" y="5026223"/>
            <a:ext cx="253841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hlinkClick r:id="rId6"/>
              </a:rPr>
              <a:t>info@solarixuae.com</a:t>
            </a:r>
            <a:endParaRPr dirty="0"/>
          </a:p>
        </p:txBody>
      </p:sp>
      <p:pic>
        <p:nvPicPr>
          <p:cNvPr id="246" name="Google Shape;246;p23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476875" y="4973835"/>
            <a:ext cx="285750" cy="28575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3"/>
          <p:cNvSpPr txBox="1"/>
          <p:nvPr/>
        </p:nvSpPr>
        <p:spPr>
          <a:xfrm>
            <a:off x="3286125" y="5026223"/>
            <a:ext cx="200025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hlinkClick r:id="rId8"/>
              </a:rPr>
              <a:t>+971 56 662 0939</a:t>
            </a:r>
            <a:endParaRPr dirty="0"/>
          </a:p>
        </p:txBody>
      </p:sp>
      <p:sp>
        <p:nvSpPr>
          <p:cNvPr id="248" name="Google Shape;248;p23"/>
          <p:cNvSpPr txBox="1"/>
          <p:nvPr/>
        </p:nvSpPr>
        <p:spPr>
          <a:xfrm>
            <a:off x="3948112" y="2360265"/>
            <a:ext cx="4510563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شكراً لاهتمامكم</a:t>
            </a:r>
            <a:endParaRPr/>
          </a:p>
        </p:txBody>
      </p:sp>
      <p:sp>
        <p:nvSpPr>
          <p:cNvPr id="249" name="Google Shape;249;p23"/>
          <p:cNvSpPr txBox="1"/>
          <p:nvPr/>
        </p:nvSpPr>
        <p:spPr>
          <a:xfrm>
            <a:off x="3543300" y="3846165"/>
            <a:ext cx="5105400" cy="365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Tajawal"/>
                <a:ea typeface="Tajawal"/>
                <a:cs typeface="Tajawal"/>
                <a:sym typeface="Tajawal"/>
              </a:rPr>
              <a:t>يسعدنا تواصلكم لمناقشة احتياجات مشاريعكم القادمة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E33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 txBox="1"/>
          <p:nvPr/>
        </p:nvSpPr>
        <p:spPr>
          <a:xfrm>
            <a:off x="6429375" y="762000"/>
            <a:ext cx="5000625" cy="548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نقل وتوزيع الطاقة</a:t>
            </a:r>
            <a:endParaRPr/>
          </a:p>
        </p:txBody>
      </p:sp>
      <p:sp>
        <p:nvSpPr>
          <p:cNvPr id="97" name="Google Shape;97;p14"/>
          <p:cNvSpPr/>
          <p:nvPr/>
        </p:nvSpPr>
        <p:spPr>
          <a:xfrm>
            <a:off x="11544300" y="762000"/>
            <a:ext cx="76200" cy="548580"/>
          </a:xfrm>
          <a:prstGeom prst="rect">
            <a:avLst/>
          </a:prstGeom>
          <a:solidFill>
            <a:srgbClr val="F59E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1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 txBox="1"/>
          <p:nvPr/>
        </p:nvSpPr>
        <p:spPr>
          <a:xfrm>
            <a:off x="6667500" y="2393602"/>
            <a:ext cx="5200650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F59E0B"/>
                </a:solidFill>
                <a:latin typeface="Cairo"/>
                <a:ea typeface="Cairo"/>
                <a:cs typeface="Cairo"/>
                <a:sym typeface="Cairo"/>
              </a:rPr>
              <a:t>كفاءة عالية لشبكات المستقبل</a:t>
            </a:r>
            <a:endParaRPr/>
          </a:p>
        </p:txBody>
      </p:sp>
      <p:sp>
        <p:nvSpPr>
          <p:cNvPr id="100" name="Google Shape;100;p14"/>
          <p:cNvSpPr txBox="1"/>
          <p:nvPr/>
        </p:nvSpPr>
        <p:spPr>
          <a:xfrm>
            <a:off x="6667500" y="3107977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FFFFFF"/>
                </a:solidFill>
                <a:latin typeface="Tajawal"/>
                <a:ea typeface="Tajawal"/>
                <a:cs typeface="Tajawal"/>
                <a:sym typeface="Tajawal"/>
              </a:rPr>
              <a:t>نقدم مجموعة متكاملة من معدات نقل وتوزيع الطاقة التي تضمن استقرار الشبكات الكهربائية ورفع كفاءة الأداء التشغيلي للمشاريع الكبرى.</a:t>
            </a:r>
            <a:endParaRPr/>
          </a:p>
        </p:txBody>
      </p:sp>
      <p:sp>
        <p:nvSpPr>
          <p:cNvPr id="101" name="Google Shape;101;p14"/>
          <p:cNvSpPr txBox="1"/>
          <p:nvPr/>
        </p:nvSpPr>
        <p:spPr>
          <a:xfrm>
            <a:off x="6600825" y="4403377"/>
            <a:ext cx="6667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FFFFFF"/>
                </a:solidFill>
                <a:latin typeface="Tajawal"/>
                <a:ea typeface="Tajawal"/>
                <a:cs typeface="Tajawal"/>
                <a:sym typeface="Tajawal"/>
              </a:rPr>
              <a:t>▪</a:t>
            </a:r>
            <a:endParaRPr/>
          </a:p>
        </p:txBody>
      </p:sp>
      <p:sp>
        <p:nvSpPr>
          <p:cNvPr id="102" name="Google Shape;102;p14"/>
          <p:cNvSpPr txBox="1"/>
          <p:nvPr/>
        </p:nvSpPr>
        <p:spPr>
          <a:xfrm>
            <a:off x="6667500" y="4403377"/>
            <a:ext cx="471487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FFFFFF"/>
                </a:solidFill>
                <a:latin typeface="Tajawal"/>
                <a:ea typeface="Tajawal"/>
                <a:cs typeface="Tajawal"/>
                <a:sym typeface="Tajawal"/>
              </a:rPr>
              <a:t>محولات التوزيع والقدرة العالية.</a:t>
            </a:r>
            <a:endParaRPr/>
          </a:p>
        </p:txBody>
      </p:sp>
      <p:sp>
        <p:nvSpPr>
          <p:cNvPr id="103" name="Google Shape;103;p14"/>
          <p:cNvSpPr txBox="1"/>
          <p:nvPr/>
        </p:nvSpPr>
        <p:spPr>
          <a:xfrm>
            <a:off x="6600825" y="4708177"/>
            <a:ext cx="6667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FFFFFF"/>
                </a:solidFill>
                <a:latin typeface="Tajawal"/>
                <a:ea typeface="Tajawal"/>
                <a:cs typeface="Tajawal"/>
                <a:sym typeface="Tajawal"/>
              </a:rPr>
              <a:t>▪</a:t>
            </a:r>
            <a:endParaRPr/>
          </a:p>
        </p:txBody>
      </p:sp>
      <p:sp>
        <p:nvSpPr>
          <p:cNvPr id="104" name="Google Shape;104;p14"/>
          <p:cNvSpPr txBox="1"/>
          <p:nvPr/>
        </p:nvSpPr>
        <p:spPr>
          <a:xfrm>
            <a:off x="6667500" y="4708177"/>
            <a:ext cx="471487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FFFFFF"/>
                </a:solidFill>
                <a:latin typeface="Tajawal"/>
                <a:ea typeface="Tajawal"/>
                <a:cs typeface="Tajawal"/>
                <a:sym typeface="Tajawal"/>
              </a:rPr>
              <a:t>لوحات التوزيع الكهربائية المتطورة.</a:t>
            </a:r>
            <a:endParaRPr/>
          </a:p>
        </p:txBody>
      </p:sp>
      <p:sp>
        <p:nvSpPr>
          <p:cNvPr id="105" name="Google Shape;105;p14"/>
          <p:cNvSpPr txBox="1"/>
          <p:nvPr/>
        </p:nvSpPr>
        <p:spPr>
          <a:xfrm>
            <a:off x="6600825" y="5012977"/>
            <a:ext cx="6667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FFFFFF"/>
                </a:solidFill>
                <a:latin typeface="Tajawal"/>
                <a:ea typeface="Tajawal"/>
                <a:cs typeface="Tajawal"/>
                <a:sym typeface="Tajawal"/>
              </a:rPr>
              <a:t>▪</a:t>
            </a:r>
            <a:endParaRPr/>
          </a:p>
        </p:txBody>
      </p:sp>
      <p:sp>
        <p:nvSpPr>
          <p:cNvPr id="106" name="Google Shape;106;p14"/>
          <p:cNvSpPr txBox="1"/>
          <p:nvPr/>
        </p:nvSpPr>
        <p:spPr>
          <a:xfrm>
            <a:off x="6667500" y="5012977"/>
            <a:ext cx="471487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FFFFFF"/>
                </a:solidFill>
                <a:latin typeface="Tajawal"/>
                <a:ea typeface="Tajawal"/>
                <a:cs typeface="Tajawal"/>
                <a:sym typeface="Tajawal"/>
              </a:rPr>
              <a:t>أنظمة المراقبة والتحكم في الشبكات.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E33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1988790"/>
            <a:ext cx="523875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96375" y="4012852"/>
            <a:ext cx="2524125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5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81750" y="4012852"/>
            <a:ext cx="2524125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5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096375" y="4698652"/>
            <a:ext cx="2524125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5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81750" y="4698652"/>
            <a:ext cx="2524125" cy="495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5"/>
          <p:cNvSpPr txBox="1"/>
          <p:nvPr/>
        </p:nvSpPr>
        <p:spPr>
          <a:xfrm>
            <a:off x="6119812" y="2593627"/>
            <a:ext cx="5500687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F59E0B"/>
                </a:solidFill>
                <a:latin typeface="Cairo"/>
                <a:ea typeface="Cairo"/>
                <a:cs typeface="Cairo"/>
                <a:sym typeface="Cairo"/>
              </a:rPr>
              <a:t>الجودة التي تدعم نمو المشاريع</a:t>
            </a:r>
            <a:endParaRPr/>
          </a:p>
        </p:txBody>
      </p:sp>
      <p:sp>
        <p:nvSpPr>
          <p:cNvPr id="118" name="Google Shape;118;p15"/>
          <p:cNvSpPr txBox="1"/>
          <p:nvPr/>
        </p:nvSpPr>
        <p:spPr>
          <a:xfrm>
            <a:off x="6381750" y="3117502"/>
            <a:ext cx="523875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FFFFFF"/>
                </a:solidFill>
                <a:latin typeface="Tajawal"/>
                <a:ea typeface="Tajawal"/>
                <a:cs typeface="Tajawal"/>
                <a:sym typeface="Tajawal"/>
              </a:rPr>
              <a:t>نورد تشكيلة واسعة من الأسلاك والكابلات المطابقة للمواصفات العالمية، والمصممة لتلبية احتياجات مختلف القطاعات:</a:t>
            </a:r>
            <a:endParaRPr/>
          </a:p>
        </p:txBody>
      </p:sp>
      <p:pic>
        <p:nvPicPr>
          <p:cNvPr id="119" name="Google Shape;119;p15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09600" y="2026890"/>
            <a:ext cx="5162550" cy="373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5" descr="image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1287125" y="4155727"/>
            <a:ext cx="190500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5" descr="image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591550" y="4155727"/>
            <a:ext cx="171450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5" descr="image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1306175" y="4841527"/>
            <a:ext cx="171450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5" descr="image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629650" y="4841527"/>
            <a:ext cx="133350" cy="15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5"/>
          <p:cNvSpPr txBox="1"/>
          <p:nvPr/>
        </p:nvSpPr>
        <p:spPr>
          <a:xfrm>
            <a:off x="28575" y="571500"/>
            <a:ext cx="11401425" cy="548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تجارة الأسلاك والكابلات</a:t>
            </a:r>
            <a:endParaRPr/>
          </a:p>
        </p:txBody>
      </p:sp>
      <p:sp>
        <p:nvSpPr>
          <p:cNvPr id="125" name="Google Shape;125;p15"/>
          <p:cNvSpPr/>
          <p:nvPr/>
        </p:nvSpPr>
        <p:spPr>
          <a:xfrm>
            <a:off x="11544300" y="571500"/>
            <a:ext cx="76200" cy="548580"/>
          </a:xfrm>
          <a:prstGeom prst="rect">
            <a:avLst/>
          </a:prstGeom>
          <a:solidFill>
            <a:srgbClr val="F59E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E33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28099" y="2265015"/>
            <a:ext cx="3492400" cy="325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6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9799" y="2265015"/>
            <a:ext cx="3492549" cy="325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648" y="2265015"/>
            <a:ext cx="3492400" cy="325755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6"/>
          <p:cNvSpPr txBox="1"/>
          <p:nvPr/>
        </p:nvSpPr>
        <p:spPr>
          <a:xfrm>
            <a:off x="8440839" y="3474690"/>
            <a:ext cx="2866920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أنظمة الحماية</a:t>
            </a:r>
            <a:endParaRPr/>
          </a:p>
        </p:txBody>
      </p:sp>
      <p:sp>
        <p:nvSpPr>
          <p:cNvPr id="135" name="Google Shape;135;p16"/>
          <p:cNvSpPr txBox="1"/>
          <p:nvPr/>
        </p:nvSpPr>
        <p:spPr>
          <a:xfrm>
            <a:off x="8509099" y="3998565"/>
            <a:ext cx="2730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FFFFFF"/>
                </a:solidFill>
                <a:latin typeface="Tajawal"/>
                <a:ea typeface="Tajawal"/>
                <a:cs typeface="Tajawal"/>
                <a:sym typeface="Tajawal"/>
              </a:rPr>
              <a:t>حلول متكاملة للحماية الكهربائية ضد الأعطال والتيار الزائد لضمان سلامة المعدات.</a:t>
            </a:r>
            <a:endParaRPr/>
          </a:p>
        </p:txBody>
      </p:sp>
      <p:sp>
        <p:nvSpPr>
          <p:cNvPr id="136" name="Google Shape;136;p16"/>
          <p:cNvSpPr txBox="1"/>
          <p:nvPr/>
        </p:nvSpPr>
        <p:spPr>
          <a:xfrm>
            <a:off x="4662535" y="3474690"/>
            <a:ext cx="2867077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حلول الربط</a:t>
            </a:r>
            <a:endParaRPr/>
          </a:p>
        </p:txBody>
      </p:sp>
      <p:sp>
        <p:nvSpPr>
          <p:cNvPr id="137" name="Google Shape;137;p16"/>
          <p:cNvSpPr txBox="1"/>
          <p:nvPr/>
        </p:nvSpPr>
        <p:spPr>
          <a:xfrm>
            <a:off x="4730799" y="3998565"/>
            <a:ext cx="273054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FFFFFF"/>
                </a:solidFill>
                <a:latin typeface="Tajawal"/>
                <a:ea typeface="Tajawal"/>
                <a:cs typeface="Tajawal"/>
                <a:sym typeface="Tajawal"/>
              </a:rPr>
              <a:t>موصلات وملحقات عالية الجودة لربط وتوصيل الكابلات في مختلف الظروف الجوية.</a:t>
            </a:r>
            <a:endParaRPr/>
          </a:p>
        </p:txBody>
      </p:sp>
      <p:sp>
        <p:nvSpPr>
          <p:cNvPr id="138" name="Google Shape;138;p16"/>
          <p:cNvSpPr txBox="1"/>
          <p:nvPr/>
        </p:nvSpPr>
        <p:spPr>
          <a:xfrm>
            <a:off x="884388" y="3474690"/>
            <a:ext cx="2866920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ملحقات الشبكات</a:t>
            </a:r>
            <a:endParaRPr/>
          </a:p>
        </p:txBody>
      </p:sp>
      <p:sp>
        <p:nvSpPr>
          <p:cNvPr id="139" name="Google Shape;139;p16"/>
          <p:cNvSpPr txBox="1"/>
          <p:nvPr/>
        </p:nvSpPr>
        <p:spPr>
          <a:xfrm>
            <a:off x="952648" y="3998565"/>
            <a:ext cx="2730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FFFFFF"/>
                </a:solidFill>
                <a:latin typeface="Tajawal"/>
                <a:ea typeface="Tajawal"/>
                <a:cs typeface="Tajawal"/>
                <a:sym typeface="Tajawal"/>
              </a:rPr>
              <a:t>كافة الأدوات اللازمة لبناء وصيانة الشبكات الكهربائية الهوائية والأرضية.</a:t>
            </a:r>
            <a:endParaRPr/>
          </a:p>
        </p:txBody>
      </p:sp>
      <p:pic>
        <p:nvPicPr>
          <p:cNvPr id="140" name="Google Shape;140;p16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36174" y="2646015"/>
            <a:ext cx="47625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6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95962" y="2646015"/>
            <a:ext cx="600075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6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017811" y="2646015"/>
            <a:ext cx="600075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6"/>
          <p:cNvSpPr txBox="1"/>
          <p:nvPr/>
        </p:nvSpPr>
        <p:spPr>
          <a:xfrm>
            <a:off x="28575" y="571500"/>
            <a:ext cx="11401425" cy="548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مستلزمات البنية التحتية</a:t>
            </a:r>
            <a:endParaRPr/>
          </a:p>
        </p:txBody>
      </p:sp>
      <p:sp>
        <p:nvSpPr>
          <p:cNvPr id="144" name="Google Shape;144;p16"/>
          <p:cNvSpPr/>
          <p:nvPr/>
        </p:nvSpPr>
        <p:spPr>
          <a:xfrm>
            <a:off x="11544300" y="571500"/>
            <a:ext cx="76200" cy="548580"/>
          </a:xfrm>
          <a:prstGeom prst="rect">
            <a:avLst/>
          </a:prstGeom>
          <a:solidFill>
            <a:srgbClr val="F59E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E33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1750" y="1750665"/>
            <a:ext cx="5238750" cy="428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7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2260252"/>
            <a:ext cx="5238750" cy="326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7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19850" y="1788765"/>
            <a:ext cx="5162550" cy="4210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7"/>
          <p:cNvSpPr txBox="1"/>
          <p:nvPr/>
        </p:nvSpPr>
        <p:spPr>
          <a:xfrm>
            <a:off x="626268" y="2546002"/>
            <a:ext cx="4850606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دعم الصيانة والتشغيل</a:t>
            </a:r>
            <a:endParaRPr/>
          </a:p>
        </p:txBody>
      </p:sp>
      <p:sp>
        <p:nvSpPr>
          <p:cNvPr id="154" name="Google Shape;154;p17"/>
          <p:cNvSpPr txBox="1"/>
          <p:nvPr/>
        </p:nvSpPr>
        <p:spPr>
          <a:xfrm>
            <a:off x="857250" y="3069877"/>
            <a:ext cx="461962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FFFFFF"/>
                </a:solidFill>
                <a:latin typeface="Tajawal"/>
                <a:ea typeface="Tajawal"/>
                <a:cs typeface="Tajawal"/>
                <a:sym typeface="Tajawal"/>
              </a:rPr>
              <a:t>نوفر مجموعة واسعة من المكونات الإلكترونية وقطع التبديل لضمان استمرارية العمل في المنشآت الصناعية والتجارية:</a:t>
            </a:r>
            <a:endParaRPr/>
          </a:p>
        </p:txBody>
      </p:sp>
      <p:sp>
        <p:nvSpPr>
          <p:cNvPr id="155" name="Google Shape;155;p17"/>
          <p:cNvSpPr txBox="1"/>
          <p:nvPr/>
        </p:nvSpPr>
        <p:spPr>
          <a:xfrm>
            <a:off x="800100" y="3869977"/>
            <a:ext cx="571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FFFFFF"/>
                </a:solidFill>
                <a:latin typeface="Tajawal"/>
                <a:ea typeface="Tajawal"/>
                <a:cs typeface="Tajawal"/>
                <a:sym typeface="Tajawal"/>
              </a:rPr>
              <a:t>•</a:t>
            </a:r>
            <a:endParaRPr/>
          </a:p>
        </p:txBody>
      </p:sp>
      <p:sp>
        <p:nvSpPr>
          <p:cNvPr id="156" name="Google Shape;156;p17"/>
          <p:cNvSpPr txBox="1"/>
          <p:nvPr/>
        </p:nvSpPr>
        <p:spPr>
          <a:xfrm>
            <a:off x="857250" y="3869977"/>
            <a:ext cx="423862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0" rIns="0" bIns="0" anchor="t" anchorCtr="0">
            <a:spAutoFit/>
          </a:bodyPr>
          <a:lstStyle/>
          <a:p>
            <a:pPr marL="0" marR="0" lvl="0" indent="0" algn="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FFFFFF"/>
                </a:solidFill>
                <a:latin typeface="Tajawal"/>
                <a:ea typeface="Tajawal"/>
                <a:cs typeface="Tajawal"/>
                <a:sym typeface="Tajawal"/>
              </a:rPr>
              <a:t>مكونات الأنظمة الإلكترونية الدقيقة.</a:t>
            </a:r>
            <a:endParaRPr/>
          </a:p>
        </p:txBody>
      </p:sp>
      <p:sp>
        <p:nvSpPr>
          <p:cNvPr id="157" name="Google Shape;157;p17"/>
          <p:cNvSpPr txBox="1"/>
          <p:nvPr/>
        </p:nvSpPr>
        <p:spPr>
          <a:xfrm>
            <a:off x="800100" y="4174777"/>
            <a:ext cx="571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FFFFFF"/>
                </a:solidFill>
                <a:latin typeface="Tajawal"/>
                <a:ea typeface="Tajawal"/>
                <a:cs typeface="Tajawal"/>
                <a:sym typeface="Tajawal"/>
              </a:rPr>
              <a:t>•</a:t>
            </a:r>
            <a:endParaRPr/>
          </a:p>
        </p:txBody>
      </p:sp>
      <p:sp>
        <p:nvSpPr>
          <p:cNvPr id="158" name="Google Shape;158;p17"/>
          <p:cNvSpPr txBox="1"/>
          <p:nvPr/>
        </p:nvSpPr>
        <p:spPr>
          <a:xfrm>
            <a:off x="857250" y="4174777"/>
            <a:ext cx="423862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0" rIns="0" bIns="0" anchor="t" anchorCtr="0">
            <a:spAutoFit/>
          </a:bodyPr>
          <a:lstStyle/>
          <a:p>
            <a:pPr marL="0" marR="0" lvl="0" indent="0" algn="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FFFFFF"/>
                </a:solidFill>
                <a:latin typeface="Tajawal"/>
                <a:ea typeface="Tajawal"/>
                <a:cs typeface="Tajawal"/>
                <a:sym typeface="Tajawal"/>
              </a:rPr>
              <a:t>قطع غيار الأجهزة الكهربائية الكبيرة والصغيرة.</a:t>
            </a:r>
            <a:endParaRPr/>
          </a:p>
        </p:txBody>
      </p:sp>
      <p:sp>
        <p:nvSpPr>
          <p:cNvPr id="159" name="Google Shape;159;p17"/>
          <p:cNvSpPr txBox="1"/>
          <p:nvPr/>
        </p:nvSpPr>
        <p:spPr>
          <a:xfrm>
            <a:off x="800100" y="4479577"/>
            <a:ext cx="571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FFFFFF"/>
                </a:solidFill>
                <a:latin typeface="Tajawal"/>
                <a:ea typeface="Tajawal"/>
                <a:cs typeface="Tajawal"/>
                <a:sym typeface="Tajawal"/>
              </a:rPr>
              <a:t>•</a:t>
            </a:r>
            <a:endParaRPr/>
          </a:p>
        </p:txBody>
      </p:sp>
      <p:sp>
        <p:nvSpPr>
          <p:cNvPr id="160" name="Google Shape;160;p17"/>
          <p:cNvSpPr txBox="1"/>
          <p:nvPr/>
        </p:nvSpPr>
        <p:spPr>
          <a:xfrm>
            <a:off x="857250" y="4479577"/>
            <a:ext cx="423862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0" rIns="0" bIns="0" anchor="t" anchorCtr="0">
            <a:spAutoFit/>
          </a:bodyPr>
          <a:lstStyle/>
          <a:p>
            <a:pPr marL="0" marR="0" lvl="0" indent="0" algn="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FFFFFF"/>
                </a:solidFill>
                <a:latin typeface="Tajawal"/>
                <a:ea typeface="Tajawal"/>
                <a:cs typeface="Tajawal"/>
                <a:sym typeface="Tajawal"/>
              </a:rPr>
              <a:t>ملحقات ومستلزمات الصيانة الوقائية.</a:t>
            </a:r>
            <a:endParaRPr/>
          </a:p>
        </p:txBody>
      </p:sp>
      <p:sp>
        <p:nvSpPr>
          <p:cNvPr id="161" name="Google Shape;161;p17"/>
          <p:cNvSpPr txBox="1"/>
          <p:nvPr/>
        </p:nvSpPr>
        <p:spPr>
          <a:xfrm>
            <a:off x="800100" y="4784377"/>
            <a:ext cx="571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FFFFFF"/>
                </a:solidFill>
                <a:latin typeface="Tajawal"/>
                <a:ea typeface="Tajawal"/>
                <a:cs typeface="Tajawal"/>
                <a:sym typeface="Tajawal"/>
              </a:rPr>
              <a:t>•</a:t>
            </a:r>
            <a:endParaRPr/>
          </a:p>
        </p:txBody>
      </p:sp>
      <p:sp>
        <p:nvSpPr>
          <p:cNvPr id="162" name="Google Shape;162;p17"/>
          <p:cNvSpPr txBox="1"/>
          <p:nvPr/>
        </p:nvSpPr>
        <p:spPr>
          <a:xfrm>
            <a:off x="857250" y="4784377"/>
            <a:ext cx="423862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0" rIns="0" bIns="0" anchor="t" anchorCtr="0">
            <a:spAutoFit/>
          </a:bodyPr>
          <a:lstStyle/>
          <a:p>
            <a:pPr marL="0" marR="0" lvl="0" indent="0" algn="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FFFFFF"/>
                </a:solidFill>
                <a:latin typeface="Tajawal"/>
                <a:ea typeface="Tajawal"/>
                <a:cs typeface="Tajawal"/>
                <a:sym typeface="Tajawal"/>
              </a:rPr>
              <a:t>قطع تبديل مخصصة للمعدات الثقيلة.</a:t>
            </a:r>
            <a:endParaRPr/>
          </a:p>
        </p:txBody>
      </p:sp>
      <p:sp>
        <p:nvSpPr>
          <p:cNvPr id="163" name="Google Shape;163;p17"/>
          <p:cNvSpPr txBox="1"/>
          <p:nvPr/>
        </p:nvSpPr>
        <p:spPr>
          <a:xfrm>
            <a:off x="28575" y="571500"/>
            <a:ext cx="11401425" cy="548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قطع الغيار والأجهزة الإلكترونية</a:t>
            </a:r>
            <a:endParaRPr/>
          </a:p>
        </p:txBody>
      </p:sp>
      <p:sp>
        <p:nvSpPr>
          <p:cNvPr id="164" name="Google Shape;164;p17"/>
          <p:cNvSpPr/>
          <p:nvPr/>
        </p:nvSpPr>
        <p:spPr>
          <a:xfrm>
            <a:off x="11544300" y="571500"/>
            <a:ext cx="76200" cy="548580"/>
          </a:xfrm>
          <a:prstGeom prst="rect">
            <a:avLst/>
          </a:prstGeom>
          <a:solidFill>
            <a:srgbClr val="F59E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E33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8"/>
          <p:cNvSpPr txBox="1"/>
          <p:nvPr/>
        </p:nvSpPr>
        <p:spPr>
          <a:xfrm>
            <a:off x="1809750" y="4857601"/>
            <a:ext cx="85725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FFFFFF"/>
                </a:solidFill>
                <a:latin typeface="Tajawal"/>
                <a:ea typeface="Tajawal"/>
                <a:cs typeface="Tajawal"/>
                <a:sym typeface="Tajawal"/>
              </a:rPr>
              <a:t>نلتزم بتقديم منتجات عالية الجودة ساهمت في بناء وتطوير شبكات الطاقة في مختلف المناطق، مما جعلنا اسماً موثوقاً في السوق.</a:t>
            </a:r>
            <a:endParaRPr/>
          </a:p>
        </p:txBody>
      </p:sp>
      <p:sp>
        <p:nvSpPr>
          <p:cNvPr id="171" name="Google Shape;171;p18"/>
          <p:cNvSpPr txBox="1"/>
          <p:nvPr/>
        </p:nvSpPr>
        <p:spPr>
          <a:xfrm>
            <a:off x="6381750" y="2320230"/>
            <a:ext cx="52387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b="1" i="0" u="none" strike="noStrike" cap="none">
                <a:solidFill>
                  <a:srgbClr val="F59E0B"/>
                </a:solidFill>
                <a:latin typeface="Cairo"/>
                <a:ea typeface="Cairo"/>
                <a:cs typeface="Cairo"/>
                <a:sym typeface="Cairo"/>
              </a:rPr>
              <a:t>+500</a:t>
            </a:r>
            <a:endParaRPr/>
          </a:p>
        </p:txBody>
      </p:sp>
      <p:sp>
        <p:nvSpPr>
          <p:cNvPr id="172" name="Google Shape;172;p18"/>
          <p:cNvSpPr txBox="1"/>
          <p:nvPr/>
        </p:nvSpPr>
        <p:spPr>
          <a:xfrm>
            <a:off x="6381750" y="3691830"/>
            <a:ext cx="5238750" cy="365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59E0B"/>
                </a:solidFill>
                <a:latin typeface="Tajawal"/>
                <a:ea typeface="Tajawal"/>
                <a:cs typeface="Tajawal"/>
                <a:sym typeface="Tajawal"/>
              </a:rPr>
              <a:t>مشروع بنية تحتية مكتمل</a:t>
            </a:r>
            <a:endParaRPr/>
          </a:p>
        </p:txBody>
      </p:sp>
      <p:sp>
        <p:nvSpPr>
          <p:cNvPr id="173" name="Google Shape;173;p18"/>
          <p:cNvSpPr txBox="1"/>
          <p:nvPr/>
        </p:nvSpPr>
        <p:spPr>
          <a:xfrm>
            <a:off x="571500" y="2320230"/>
            <a:ext cx="52387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b="1" i="0" u="none" strike="noStrike" cap="none">
                <a:solidFill>
                  <a:srgbClr val="F59E0B"/>
                </a:solidFill>
                <a:latin typeface="Cairo"/>
                <a:ea typeface="Cairo"/>
                <a:cs typeface="Cairo"/>
                <a:sym typeface="Cairo"/>
              </a:rPr>
              <a:t>100%</a:t>
            </a:r>
            <a:endParaRPr/>
          </a:p>
        </p:txBody>
      </p:sp>
      <p:sp>
        <p:nvSpPr>
          <p:cNvPr id="174" name="Google Shape;174;p18"/>
          <p:cNvSpPr txBox="1"/>
          <p:nvPr/>
        </p:nvSpPr>
        <p:spPr>
          <a:xfrm>
            <a:off x="571500" y="3691830"/>
            <a:ext cx="5238750" cy="365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59E0B"/>
                </a:solidFill>
                <a:latin typeface="Tajawal"/>
                <a:ea typeface="Tajawal"/>
                <a:cs typeface="Tajawal"/>
                <a:sym typeface="Tajawal"/>
              </a:rPr>
              <a:t>مطابقة للمواصفات العالمية</a:t>
            </a:r>
            <a:endParaRPr/>
          </a:p>
        </p:txBody>
      </p:sp>
      <p:sp>
        <p:nvSpPr>
          <p:cNvPr id="175" name="Google Shape;175;p18"/>
          <p:cNvSpPr txBox="1"/>
          <p:nvPr/>
        </p:nvSpPr>
        <p:spPr>
          <a:xfrm>
            <a:off x="28575" y="571500"/>
            <a:ext cx="11401425" cy="548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سجل الإنجازات والثقة</a:t>
            </a:r>
            <a:endParaRPr/>
          </a:p>
        </p:txBody>
      </p:sp>
      <p:sp>
        <p:nvSpPr>
          <p:cNvPr id="176" name="Google Shape;176;p18"/>
          <p:cNvSpPr/>
          <p:nvPr/>
        </p:nvSpPr>
        <p:spPr>
          <a:xfrm>
            <a:off x="11544300" y="571500"/>
            <a:ext cx="76200" cy="548580"/>
          </a:xfrm>
          <a:prstGeom prst="rect">
            <a:avLst/>
          </a:prstGeom>
          <a:solidFill>
            <a:srgbClr val="F59E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E33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1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2" name="Google Shape;182;p19"/>
          <p:cNvGraphicFramePr/>
          <p:nvPr/>
        </p:nvGraphicFramePr>
        <p:xfrm>
          <a:off x="571500" y="244599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{74148A06-7C0D-4A0C-B5FD-1D933E51E300}</a:tableStyleId>
              </a:tblPr>
              <a:tblGrid>
                <a:gridCol w="2537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4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76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722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0B1E33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الفئة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9E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0B1E33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المنتجات الرئيسية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9E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0B1E33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الاستخدامات الشائعة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9E0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FFFFFF"/>
                          </a:solidFill>
                          <a:latin typeface="Tajawal"/>
                          <a:ea typeface="Tajawal"/>
                          <a:cs typeface="Tajawal"/>
                          <a:sym typeface="Tajawal"/>
                        </a:rPr>
                        <a:t>الطاقة الشمسية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FFFFFF"/>
                          </a:solidFill>
                          <a:latin typeface="Tajawal"/>
                          <a:ea typeface="Tajawal"/>
                          <a:cs typeface="Tajawal"/>
                          <a:sym typeface="Tajawal"/>
                        </a:rPr>
                        <a:t>الألواح، العواكس، البطاريات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FFFFFF"/>
                          </a:solidFill>
                          <a:latin typeface="Tajawal"/>
                          <a:ea typeface="Tajawal"/>
                          <a:cs typeface="Tajawal"/>
                          <a:sym typeface="Tajawal"/>
                        </a:rPr>
                        <a:t>المنازل، المزارع، المصانع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FFFFFF"/>
                          </a:solidFill>
                          <a:latin typeface="Tajawal"/>
                          <a:ea typeface="Tajawal"/>
                          <a:cs typeface="Tajawal"/>
                          <a:sym typeface="Tajawal"/>
                        </a:rPr>
                        <a:t>نقل الطاقة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FFFFFF"/>
                          </a:solidFill>
                          <a:latin typeface="Tajawal"/>
                          <a:ea typeface="Tajawal"/>
                          <a:cs typeface="Tajawal"/>
                          <a:sym typeface="Tajawal"/>
                        </a:rPr>
                        <a:t>المحولات، لوحات التحكم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FFFFFF"/>
                          </a:solidFill>
                          <a:latin typeface="Tajawal"/>
                          <a:ea typeface="Tajawal"/>
                          <a:cs typeface="Tajawal"/>
                          <a:sym typeface="Tajawal"/>
                        </a:rPr>
                        <a:t>محطات التوليد، الشبكات الوطنية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FFFFFF"/>
                          </a:solidFill>
                          <a:latin typeface="Tajawal"/>
                          <a:ea typeface="Tajawal"/>
                          <a:cs typeface="Tajawal"/>
                          <a:sym typeface="Tajawal"/>
                        </a:rPr>
                        <a:t>الكابلات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FFFFFF"/>
                          </a:solidFill>
                          <a:latin typeface="Tajawal"/>
                          <a:ea typeface="Tajawal"/>
                          <a:cs typeface="Tajawal"/>
                          <a:sym typeface="Tajawal"/>
                        </a:rPr>
                        <a:t>النحاس، الألومنيوم، الألياف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FFFFFF"/>
                          </a:solidFill>
                          <a:latin typeface="Tajawal"/>
                          <a:ea typeface="Tajawal"/>
                          <a:cs typeface="Tajawal"/>
                          <a:sym typeface="Tajawal"/>
                        </a:rPr>
                        <a:t>البناء، الاتصالات، توزيع الكهرباء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7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FFFFFF"/>
                          </a:solidFill>
                          <a:latin typeface="Tajawal"/>
                          <a:ea typeface="Tajawal"/>
                          <a:cs typeface="Tajawal"/>
                          <a:sym typeface="Tajawal"/>
                        </a:rPr>
                        <a:t>مواد البناء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FFFFFF"/>
                          </a:solidFill>
                          <a:latin typeface="Tajawal"/>
                          <a:ea typeface="Tajawal"/>
                          <a:cs typeface="Tajawal"/>
                          <a:sym typeface="Tajawal"/>
                        </a:rPr>
                        <a:t>الحديد، الأسمنت، لوازم التشطيب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FFFFFF"/>
                          </a:solidFill>
                          <a:latin typeface="Tajawal"/>
                          <a:ea typeface="Tajawal"/>
                          <a:cs typeface="Tajawal"/>
                          <a:sym typeface="Tajawal"/>
                        </a:rPr>
                        <a:t>المقاولات، المشاريع الإنشائية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3" name="Google Shape;183;p19"/>
          <p:cNvSpPr/>
          <p:nvPr/>
        </p:nvSpPr>
        <p:spPr>
          <a:xfrm>
            <a:off x="9082533" y="3717577"/>
            <a:ext cx="2537966" cy="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9"/>
          <p:cNvSpPr/>
          <p:nvPr/>
        </p:nvSpPr>
        <p:spPr>
          <a:xfrm>
            <a:off x="4847778" y="3717577"/>
            <a:ext cx="4234755" cy="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9"/>
          <p:cNvSpPr/>
          <p:nvPr/>
        </p:nvSpPr>
        <p:spPr>
          <a:xfrm>
            <a:off x="571500" y="3717577"/>
            <a:ext cx="4276278" cy="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9"/>
          <p:cNvSpPr/>
          <p:nvPr/>
        </p:nvSpPr>
        <p:spPr>
          <a:xfrm>
            <a:off x="9082533" y="4317652"/>
            <a:ext cx="2537966" cy="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9"/>
          <p:cNvSpPr/>
          <p:nvPr/>
        </p:nvSpPr>
        <p:spPr>
          <a:xfrm>
            <a:off x="4847778" y="4317652"/>
            <a:ext cx="4234755" cy="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9"/>
          <p:cNvSpPr/>
          <p:nvPr/>
        </p:nvSpPr>
        <p:spPr>
          <a:xfrm>
            <a:off x="571500" y="4317652"/>
            <a:ext cx="4276278" cy="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9"/>
          <p:cNvSpPr/>
          <p:nvPr/>
        </p:nvSpPr>
        <p:spPr>
          <a:xfrm>
            <a:off x="9082533" y="4917727"/>
            <a:ext cx="2537966" cy="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9"/>
          <p:cNvSpPr/>
          <p:nvPr/>
        </p:nvSpPr>
        <p:spPr>
          <a:xfrm>
            <a:off x="4847778" y="4917727"/>
            <a:ext cx="4234755" cy="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9"/>
          <p:cNvSpPr/>
          <p:nvPr/>
        </p:nvSpPr>
        <p:spPr>
          <a:xfrm>
            <a:off x="571500" y="4917727"/>
            <a:ext cx="4276278" cy="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9"/>
          <p:cNvSpPr/>
          <p:nvPr/>
        </p:nvSpPr>
        <p:spPr>
          <a:xfrm>
            <a:off x="9082533" y="5517802"/>
            <a:ext cx="2537966" cy="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9"/>
          <p:cNvSpPr/>
          <p:nvPr/>
        </p:nvSpPr>
        <p:spPr>
          <a:xfrm>
            <a:off x="4847778" y="5517802"/>
            <a:ext cx="4234755" cy="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9"/>
          <p:cNvSpPr/>
          <p:nvPr/>
        </p:nvSpPr>
        <p:spPr>
          <a:xfrm>
            <a:off x="571500" y="5517802"/>
            <a:ext cx="4276278" cy="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9"/>
          <p:cNvSpPr txBox="1"/>
          <p:nvPr/>
        </p:nvSpPr>
        <p:spPr>
          <a:xfrm>
            <a:off x="28575" y="571500"/>
            <a:ext cx="11401425" cy="548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تصنيفات المنتجات الرئيسية</a:t>
            </a:r>
            <a:endParaRPr/>
          </a:p>
        </p:txBody>
      </p:sp>
      <p:sp>
        <p:nvSpPr>
          <p:cNvPr id="196" name="Google Shape;196;p19"/>
          <p:cNvSpPr/>
          <p:nvPr/>
        </p:nvSpPr>
        <p:spPr>
          <a:xfrm>
            <a:off x="11544300" y="571500"/>
            <a:ext cx="76200" cy="548580"/>
          </a:xfrm>
          <a:prstGeom prst="rect">
            <a:avLst/>
          </a:prstGeom>
          <a:solidFill>
            <a:srgbClr val="F59E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E33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2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0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1501080"/>
            <a:ext cx="11049000" cy="4785419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0"/>
          <p:cNvSpPr txBox="1"/>
          <p:nvPr/>
        </p:nvSpPr>
        <p:spPr>
          <a:xfrm>
            <a:off x="28575" y="571500"/>
            <a:ext cx="11401425" cy="548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نمو قطاع الطاقة المتجددة</a:t>
            </a:r>
            <a:endParaRPr/>
          </a:p>
        </p:txBody>
      </p:sp>
      <p:sp>
        <p:nvSpPr>
          <p:cNvPr id="204" name="Google Shape;204;p20"/>
          <p:cNvSpPr/>
          <p:nvPr/>
        </p:nvSpPr>
        <p:spPr>
          <a:xfrm>
            <a:off x="11544300" y="571500"/>
            <a:ext cx="76200" cy="548580"/>
          </a:xfrm>
          <a:prstGeom prst="rect">
            <a:avLst/>
          </a:prstGeom>
          <a:solidFill>
            <a:srgbClr val="F59E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E33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1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1"/>
          <p:cNvSpPr/>
          <p:nvPr/>
        </p:nvSpPr>
        <p:spPr>
          <a:xfrm>
            <a:off x="571500" y="4112865"/>
            <a:ext cx="11049000" cy="38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1"/>
          <p:cNvSpPr txBox="1"/>
          <p:nvPr/>
        </p:nvSpPr>
        <p:spPr>
          <a:xfrm>
            <a:off x="9355455" y="3260377"/>
            <a:ext cx="2320290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F59E0B"/>
                </a:solidFill>
                <a:latin typeface="Cairo"/>
                <a:ea typeface="Cairo"/>
                <a:cs typeface="Cairo"/>
                <a:sym typeface="Cairo"/>
              </a:rPr>
              <a:t>التأسيس</a:t>
            </a:r>
            <a:endParaRPr/>
          </a:p>
        </p:txBody>
      </p:sp>
      <p:sp>
        <p:nvSpPr>
          <p:cNvPr id="212" name="Google Shape;212;p21"/>
          <p:cNvSpPr/>
          <p:nvPr/>
        </p:nvSpPr>
        <p:spPr>
          <a:xfrm>
            <a:off x="10401300" y="3784252"/>
            <a:ext cx="228600" cy="228600"/>
          </a:xfrm>
          <a:prstGeom prst="roundRect">
            <a:avLst>
              <a:gd name="adj" fmla="val 50000"/>
            </a:avLst>
          </a:prstGeom>
          <a:solidFill>
            <a:srgbClr val="F59E0B"/>
          </a:solidFill>
          <a:ln w="38100" cap="flat" cmpd="sng">
            <a:solidFill>
              <a:srgbClr val="0B1E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1"/>
          <p:cNvSpPr txBox="1"/>
          <p:nvPr/>
        </p:nvSpPr>
        <p:spPr>
          <a:xfrm>
            <a:off x="9410700" y="4203352"/>
            <a:ext cx="2209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FFFFFF"/>
                </a:solidFill>
                <a:latin typeface="Tajawal"/>
                <a:ea typeface="Tajawal"/>
                <a:cs typeface="Tajawal"/>
                <a:sym typeface="Tajawal"/>
              </a:rPr>
              <a:t>انطلاق الشركة في سوق المعدات الكهربائية.</a:t>
            </a:r>
            <a:endParaRPr/>
          </a:p>
        </p:txBody>
      </p:sp>
      <p:sp>
        <p:nvSpPr>
          <p:cNvPr id="214" name="Google Shape;214;p21"/>
          <p:cNvSpPr txBox="1"/>
          <p:nvPr/>
        </p:nvSpPr>
        <p:spPr>
          <a:xfrm>
            <a:off x="7145655" y="3260377"/>
            <a:ext cx="2320290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F59E0B"/>
                </a:solidFill>
                <a:latin typeface="Cairo"/>
                <a:ea typeface="Cairo"/>
                <a:cs typeface="Cairo"/>
                <a:sym typeface="Cairo"/>
              </a:rPr>
              <a:t>التوسع</a:t>
            </a:r>
            <a:endParaRPr/>
          </a:p>
        </p:txBody>
      </p:sp>
      <p:sp>
        <p:nvSpPr>
          <p:cNvPr id="215" name="Google Shape;215;p21"/>
          <p:cNvSpPr/>
          <p:nvPr/>
        </p:nvSpPr>
        <p:spPr>
          <a:xfrm>
            <a:off x="8191500" y="3784252"/>
            <a:ext cx="228600" cy="228600"/>
          </a:xfrm>
          <a:prstGeom prst="roundRect">
            <a:avLst>
              <a:gd name="adj" fmla="val 50000"/>
            </a:avLst>
          </a:prstGeom>
          <a:solidFill>
            <a:srgbClr val="F59E0B"/>
          </a:solidFill>
          <a:ln w="38100" cap="flat" cmpd="sng">
            <a:solidFill>
              <a:srgbClr val="0B1E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1"/>
          <p:cNvSpPr txBox="1"/>
          <p:nvPr/>
        </p:nvSpPr>
        <p:spPr>
          <a:xfrm>
            <a:off x="7200900" y="4203352"/>
            <a:ext cx="2209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FFFFFF"/>
                </a:solidFill>
                <a:latin typeface="Tajawal"/>
                <a:ea typeface="Tajawal"/>
                <a:cs typeface="Tajawal"/>
                <a:sym typeface="Tajawal"/>
              </a:rPr>
              <a:t>إضافة قطاع الكابلات ومواد البناء.</a:t>
            </a:r>
            <a:endParaRPr/>
          </a:p>
        </p:txBody>
      </p:sp>
      <p:sp>
        <p:nvSpPr>
          <p:cNvPr id="217" name="Google Shape;217;p21"/>
          <p:cNvSpPr txBox="1"/>
          <p:nvPr/>
        </p:nvSpPr>
        <p:spPr>
          <a:xfrm>
            <a:off x="4935855" y="3260377"/>
            <a:ext cx="2320290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F59E0B"/>
                </a:solidFill>
                <a:latin typeface="Cairo"/>
                <a:ea typeface="Cairo"/>
                <a:cs typeface="Cairo"/>
                <a:sym typeface="Cairo"/>
              </a:rPr>
              <a:t>الريادة</a:t>
            </a:r>
            <a:endParaRPr/>
          </a:p>
        </p:txBody>
      </p:sp>
      <p:sp>
        <p:nvSpPr>
          <p:cNvPr id="218" name="Google Shape;218;p21"/>
          <p:cNvSpPr/>
          <p:nvPr/>
        </p:nvSpPr>
        <p:spPr>
          <a:xfrm>
            <a:off x="5981700" y="3784252"/>
            <a:ext cx="228600" cy="228600"/>
          </a:xfrm>
          <a:prstGeom prst="roundRect">
            <a:avLst>
              <a:gd name="adj" fmla="val 50000"/>
            </a:avLst>
          </a:prstGeom>
          <a:solidFill>
            <a:srgbClr val="F59E0B"/>
          </a:solidFill>
          <a:ln w="38100" cap="flat" cmpd="sng">
            <a:solidFill>
              <a:srgbClr val="0B1E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1"/>
          <p:cNvSpPr txBox="1"/>
          <p:nvPr/>
        </p:nvSpPr>
        <p:spPr>
          <a:xfrm>
            <a:off x="4991100" y="4203352"/>
            <a:ext cx="2209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FFFFFF"/>
                </a:solidFill>
                <a:latin typeface="Tajawal"/>
                <a:ea typeface="Tajawal"/>
                <a:cs typeface="Tajawal"/>
                <a:sym typeface="Tajawal"/>
              </a:rPr>
              <a:t>إطلاق قسم حلول الطاقة الشمسية المتكاملة.</a:t>
            </a:r>
            <a:endParaRPr/>
          </a:p>
        </p:txBody>
      </p:sp>
      <p:sp>
        <p:nvSpPr>
          <p:cNvPr id="220" name="Google Shape;220;p21"/>
          <p:cNvSpPr txBox="1"/>
          <p:nvPr/>
        </p:nvSpPr>
        <p:spPr>
          <a:xfrm>
            <a:off x="2726055" y="3260377"/>
            <a:ext cx="2320290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F59E0B"/>
                </a:solidFill>
                <a:latin typeface="Cairo"/>
                <a:ea typeface="Cairo"/>
                <a:cs typeface="Cairo"/>
                <a:sym typeface="Cairo"/>
              </a:rPr>
              <a:t>التحول الرقمي</a:t>
            </a:r>
            <a:endParaRPr/>
          </a:p>
        </p:txBody>
      </p:sp>
      <p:sp>
        <p:nvSpPr>
          <p:cNvPr id="221" name="Google Shape;221;p21"/>
          <p:cNvSpPr/>
          <p:nvPr/>
        </p:nvSpPr>
        <p:spPr>
          <a:xfrm>
            <a:off x="3771900" y="3784252"/>
            <a:ext cx="228600" cy="228600"/>
          </a:xfrm>
          <a:prstGeom prst="roundRect">
            <a:avLst>
              <a:gd name="adj" fmla="val 50000"/>
            </a:avLst>
          </a:prstGeom>
          <a:solidFill>
            <a:srgbClr val="F59E0B"/>
          </a:solidFill>
          <a:ln w="38100" cap="flat" cmpd="sng">
            <a:solidFill>
              <a:srgbClr val="0B1E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21"/>
          <p:cNvSpPr txBox="1"/>
          <p:nvPr/>
        </p:nvSpPr>
        <p:spPr>
          <a:xfrm>
            <a:off x="2781300" y="4203352"/>
            <a:ext cx="2209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FFFFFF"/>
                </a:solidFill>
                <a:latin typeface="Tajawal"/>
                <a:ea typeface="Tajawal"/>
                <a:cs typeface="Tajawal"/>
                <a:sym typeface="Tajawal"/>
              </a:rPr>
              <a:t>توفير قطع الغيار والأنظمة الإلكترونية المتقدمة.</a:t>
            </a:r>
            <a:endParaRPr/>
          </a:p>
        </p:txBody>
      </p:sp>
      <p:sp>
        <p:nvSpPr>
          <p:cNvPr id="223" name="Google Shape;223;p21"/>
          <p:cNvSpPr txBox="1"/>
          <p:nvPr/>
        </p:nvSpPr>
        <p:spPr>
          <a:xfrm>
            <a:off x="516254" y="3260377"/>
            <a:ext cx="2320290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F59E0B"/>
                </a:solidFill>
                <a:latin typeface="Cairo"/>
                <a:ea typeface="Cairo"/>
                <a:cs typeface="Cairo"/>
                <a:sym typeface="Cairo"/>
              </a:rPr>
              <a:t>المستقبل</a:t>
            </a:r>
            <a:endParaRPr/>
          </a:p>
        </p:txBody>
      </p:sp>
      <p:sp>
        <p:nvSpPr>
          <p:cNvPr id="224" name="Google Shape;224;p21"/>
          <p:cNvSpPr/>
          <p:nvPr/>
        </p:nvSpPr>
        <p:spPr>
          <a:xfrm>
            <a:off x="1562100" y="3784252"/>
            <a:ext cx="228600" cy="228600"/>
          </a:xfrm>
          <a:prstGeom prst="roundRect">
            <a:avLst>
              <a:gd name="adj" fmla="val 50000"/>
            </a:avLst>
          </a:prstGeom>
          <a:solidFill>
            <a:srgbClr val="F59E0B"/>
          </a:solidFill>
          <a:ln w="38100" cap="flat" cmpd="sng">
            <a:solidFill>
              <a:srgbClr val="0B1E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1"/>
          <p:cNvSpPr txBox="1"/>
          <p:nvPr/>
        </p:nvSpPr>
        <p:spPr>
          <a:xfrm>
            <a:off x="571500" y="4203352"/>
            <a:ext cx="2209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FFFFFF"/>
                </a:solidFill>
                <a:latin typeface="Tajawal"/>
                <a:ea typeface="Tajawal"/>
                <a:cs typeface="Tajawal"/>
                <a:sym typeface="Tajawal"/>
              </a:rPr>
              <a:t>شريك رئيسي في مشاريع الطاقة الوطنية.</a:t>
            </a:r>
            <a:endParaRPr/>
          </a:p>
        </p:txBody>
      </p:sp>
      <p:sp>
        <p:nvSpPr>
          <p:cNvPr id="226" name="Google Shape;226;p21"/>
          <p:cNvSpPr txBox="1"/>
          <p:nvPr/>
        </p:nvSpPr>
        <p:spPr>
          <a:xfrm>
            <a:off x="28575" y="571500"/>
            <a:ext cx="11401425" cy="548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رحلة النمو والنجاح</a:t>
            </a:r>
            <a:endParaRPr/>
          </a:p>
        </p:txBody>
      </p:sp>
      <p:sp>
        <p:nvSpPr>
          <p:cNvPr id="227" name="Google Shape;227;p21"/>
          <p:cNvSpPr/>
          <p:nvPr/>
        </p:nvSpPr>
        <p:spPr>
          <a:xfrm>
            <a:off x="11544300" y="571500"/>
            <a:ext cx="76200" cy="548580"/>
          </a:xfrm>
          <a:prstGeom prst="rect">
            <a:avLst/>
          </a:prstGeom>
          <a:solidFill>
            <a:srgbClr val="F59E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387</Words>
  <Application>Microsoft Office PowerPoint</Application>
  <PresentationFormat>Widescreen</PresentationFormat>
  <Paragraphs>75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Tajawal</vt:lpstr>
      <vt:lpstr>Calibri</vt:lpstr>
      <vt:lpstr>Cairo</vt:lpstr>
      <vt:lpstr>Inter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MSI</dc:creator>
  <cp:lastModifiedBy>Aws Aljaff</cp:lastModifiedBy>
  <cp:revision>2</cp:revision>
  <dcterms:modified xsi:type="dcterms:W3CDTF">2026-06-18T02:04:21Z</dcterms:modified>
</cp:coreProperties>
</file>